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7T4oRCEnXtwVv8um7iyxW0VeW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Brogdon" userId="005a55108224245a" providerId="LiveId" clId="{73D8264A-4E5D-4FD6-A80F-6325C453A9CA}"/>
    <pc:docChg chg="modSld">
      <pc:chgData name="R Brogdon" userId="005a55108224245a" providerId="LiveId" clId="{73D8264A-4E5D-4FD6-A80F-6325C453A9CA}" dt="2026-06-29T15:38:53.019" v="1" actId="20577"/>
      <pc:docMkLst>
        <pc:docMk/>
      </pc:docMkLst>
      <pc:sldChg chg="modSp mod">
        <pc:chgData name="R Brogdon" userId="005a55108224245a" providerId="LiveId" clId="{73D8264A-4E5D-4FD6-A80F-6325C453A9CA}" dt="2026-06-29T15:38:53.019" v="1" actId="20577"/>
        <pc:sldMkLst>
          <pc:docMk/>
          <pc:sldMk cId="0" sldId="264"/>
        </pc:sldMkLst>
        <pc:spChg chg="mod">
          <ac:chgData name="R Brogdon" userId="005a55108224245a" providerId="LiveId" clId="{73D8264A-4E5D-4FD6-A80F-6325C453A9CA}" dt="2026-06-29T15:38:53.019" v="1" actId="20577"/>
          <ac:spMkLst>
            <pc:docMk/>
            <pc:sldMk cId="0" sldId="264"/>
            <ac:spMk id="18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a:spLocks noGrp="1"/>
          </p:cNvSpPr>
          <p:nvPr>
            <p:ph type="pic" idx="2"/>
          </p:nvPr>
        </p:nvSpPr>
        <p:spPr>
          <a:xfrm>
            <a:off x="1154955" y="685799"/>
            <a:ext cx="8825658" cy="3640667"/>
          </a:xfrm>
          <a:prstGeom prst="roundRect">
            <a:avLst>
              <a:gd name="adj" fmla="val 1858"/>
            </a:avLst>
          </a:prstGeom>
          <a:noFill/>
          <a:ln>
            <a:noFill/>
          </a:ln>
          <a:effectLst>
            <a:outerShdw blurRad="50800" dist="50800" dir="5400000" algn="tl" rotWithShape="0">
              <a:srgbClr val="000000">
                <a:alpha val="43137"/>
              </a:srgbClr>
            </a:outerShdw>
          </a:effectLst>
        </p:spPr>
      </p:sp>
      <p:sp>
        <p:nvSpPr>
          <p:cNvPr id="77" name="Google Shape;77;p3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3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33"/>
          <p:cNvSpPr txBox="1">
            <a:spLocks noGrp="1"/>
          </p:cNvSpPr>
          <p:nvPr>
            <p:ph type="title"/>
          </p:nvPr>
        </p:nvSpPr>
        <p:spPr>
          <a:xfrm>
            <a:off x="1574800"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3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3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EE52A4"/>
                </a:solidFill>
                <a:latin typeface="Arial"/>
                <a:ea typeface="Arial"/>
                <a:cs typeface="Arial"/>
                <a:sym typeface="Arial"/>
              </a:rPr>
              <a:t>“</a:t>
            </a:r>
            <a:endParaRPr/>
          </a:p>
        </p:txBody>
      </p:sp>
      <p:sp>
        <p:nvSpPr>
          <p:cNvPr id="95" name="Google Shape;95;p3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EE52A4"/>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a:off x="1154954" y="3124201"/>
            <a:ext cx="882565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3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3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3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3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3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35"/>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1" name="Google Shape;111;p35"/>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2" name="Google Shape;112;p3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3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3137"/>
              </a:srgbClr>
            </a:outerShdw>
          </a:effectLst>
        </p:spPr>
      </p:sp>
      <p:sp>
        <p:nvSpPr>
          <p:cNvPr id="119" name="Google Shape;119;p3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3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3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3137"/>
              </a:srgbClr>
            </a:outerShdw>
          </a:effectLst>
        </p:spPr>
      </p:sp>
      <p:sp>
        <p:nvSpPr>
          <p:cNvPr id="122" name="Google Shape;122;p3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3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3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3137"/>
              </a:srgbClr>
            </a:outerShdw>
          </a:effectLst>
        </p:spPr>
      </p:sp>
      <p:sp>
        <p:nvSpPr>
          <p:cNvPr id="125" name="Google Shape;125;p3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36"/>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27" name="Google Shape;127;p36"/>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28" name="Google Shape;128;p3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8"/>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EE52A4"/>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20"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60" algn="l">
              <a:spcBef>
                <a:spcPts val="1000"/>
              </a:spcBef>
              <a:spcAft>
                <a:spcPts val="0"/>
              </a:spcAft>
              <a:buSzPts val="960"/>
              <a:buChar char="►"/>
              <a:defRPr sz="1200"/>
            </a:lvl8pPr>
            <a:lvl9pPr marL="4114800" lvl="8" indent="-289560" algn="l">
              <a:spcBef>
                <a:spcPts val="1000"/>
              </a:spcBef>
              <a:spcAft>
                <a:spcPts val="0"/>
              </a:spcAft>
              <a:buSzPts val="960"/>
              <a:buChar char="►"/>
              <a:defRPr sz="1200"/>
            </a:lvl9pPr>
          </a:lstStyle>
          <a:p>
            <a:endParaRPr/>
          </a:p>
        </p:txBody>
      </p:sp>
      <p:sp>
        <p:nvSpPr>
          <p:cNvPr id="42" name="Google Shape;42;p26"/>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20"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60" algn="l">
              <a:spcBef>
                <a:spcPts val="1000"/>
              </a:spcBef>
              <a:spcAft>
                <a:spcPts val="0"/>
              </a:spcAft>
              <a:buSzPts val="960"/>
              <a:buChar char="►"/>
              <a:defRPr sz="1200"/>
            </a:lvl8pPr>
            <a:lvl9pPr marL="4114800" lvl="8" indent="-289560" algn="l">
              <a:spcBef>
                <a:spcPts val="1000"/>
              </a:spcBef>
              <a:spcAft>
                <a:spcPts val="0"/>
              </a:spcAft>
              <a:buSzPts val="960"/>
              <a:buChar char="►"/>
              <a:defRPr sz="1200"/>
            </a:lvl9pPr>
          </a:lstStyle>
          <a:p>
            <a:endParaRPr/>
          </a:p>
        </p:txBody>
      </p:sp>
      <p:sp>
        <p:nvSpPr>
          <p:cNvPr id="43" name="Google Shape;43;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27"/>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20"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60" algn="l">
              <a:spcBef>
                <a:spcPts val="1000"/>
              </a:spcBef>
              <a:spcAft>
                <a:spcPts val="0"/>
              </a:spcAft>
              <a:buSzPts val="960"/>
              <a:buChar char="►"/>
              <a:defRPr sz="1200"/>
            </a:lvl8pPr>
            <a:lvl9pPr marL="4114800" lvl="8" indent="-289560" algn="l">
              <a:spcBef>
                <a:spcPts val="1000"/>
              </a:spcBef>
              <a:spcAft>
                <a:spcPts val="0"/>
              </a:spcAft>
              <a:buSzPts val="960"/>
              <a:buChar char="►"/>
              <a:defRPr sz="1200"/>
            </a:lvl9pPr>
          </a:lstStyle>
          <a:p>
            <a:endParaRPr/>
          </a:p>
        </p:txBody>
      </p:sp>
      <p:sp>
        <p:nvSpPr>
          <p:cNvPr id="50" name="Google Shape;50;p27"/>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27"/>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20"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60" algn="l">
              <a:spcBef>
                <a:spcPts val="1000"/>
              </a:spcBef>
              <a:spcAft>
                <a:spcPts val="0"/>
              </a:spcAft>
              <a:buSzPts val="960"/>
              <a:buChar char="►"/>
              <a:defRPr sz="1200"/>
            </a:lvl8pPr>
            <a:lvl9pPr marL="4114800" lvl="8" indent="-289560" algn="l">
              <a:spcBef>
                <a:spcPts val="1000"/>
              </a:spcBef>
              <a:spcAft>
                <a:spcPts val="0"/>
              </a:spcAft>
              <a:buSzPts val="960"/>
              <a:buChar char="►"/>
              <a:defRPr sz="1200"/>
            </a:lvl9pPr>
          </a:lstStyle>
          <a:p>
            <a:endParaRPr/>
          </a:p>
        </p:txBody>
      </p:sp>
      <p:sp>
        <p:nvSpPr>
          <p:cNvPr id="52" name="Google Shape;52;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1154954" y="1447800"/>
            <a:ext cx="3401063"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20"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29"/>
          <p:cNvSpPr txBox="1">
            <a:spLocks noGrp="1"/>
          </p:cNvSpPr>
          <p:nvPr>
            <p:ph type="body" idx="2"/>
          </p:nvPr>
        </p:nvSpPr>
        <p:spPr>
          <a:xfrm>
            <a:off x="1154955" y="3129280"/>
            <a:ext cx="3401062"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3137"/>
              </a:srgbClr>
            </a:outerShdw>
          </a:effectLst>
        </p:spPr>
      </p:sp>
      <p:sp>
        <p:nvSpPr>
          <p:cNvPr id="70" name="Google Shape;70;p3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21"/>
          <p:cNvPicPr preferRelativeResize="0"/>
          <p:nvPr/>
        </p:nvPicPr>
        <p:blipFill rotWithShape="1">
          <a:blip r:embed="rId20">
            <a:alphaModFix/>
          </a:blip>
          <a:srcRect l="3644"/>
          <a:stretch/>
        </p:blipFill>
        <p:spPr>
          <a:xfrm>
            <a:off x="0" y="2669685"/>
            <a:ext cx="4035669" cy="4188315"/>
          </a:xfrm>
          <a:prstGeom prst="rect">
            <a:avLst/>
          </a:prstGeom>
          <a:noFill/>
          <a:ln>
            <a:noFill/>
          </a:ln>
        </p:spPr>
      </p:pic>
      <p:pic>
        <p:nvPicPr>
          <p:cNvPr id="7" name="Google Shape;7;p2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21"/>
          <p:cNvSpPr/>
          <p:nvPr/>
        </p:nvSpPr>
        <p:spPr>
          <a:xfrm>
            <a:off x="8609012" y="1676400"/>
            <a:ext cx="2819400" cy="2819400"/>
          </a:xfrm>
          <a:prstGeom prst="ellipse">
            <a:avLst/>
          </a:prstGeom>
          <a:gradFill>
            <a:gsLst>
              <a:gs pos="0">
                <a:srgbClr val="9B6BF2">
                  <a:alpha val="7058"/>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9" name="Google Shape;9;p21"/>
          <p:cNvPicPr preferRelativeResize="0"/>
          <p:nvPr/>
        </p:nvPicPr>
        <p:blipFill rotWithShape="1">
          <a:blip r:embed="rId22">
            <a:alphaModFix/>
          </a:blip>
          <a:srcRect t="28813"/>
          <a:stretch/>
        </p:blipFill>
        <p:spPr>
          <a:xfrm>
            <a:off x="7999412" y="0"/>
            <a:ext cx="1603387" cy="1141407"/>
          </a:xfrm>
          <a:prstGeom prst="rect">
            <a:avLst/>
          </a:prstGeom>
          <a:noFill/>
          <a:ln>
            <a:noFill/>
          </a:ln>
        </p:spPr>
      </p:pic>
      <p:pic>
        <p:nvPicPr>
          <p:cNvPr id="10" name="Google Shape;10;p21"/>
          <p:cNvPicPr preferRelativeResize="0"/>
          <p:nvPr/>
        </p:nvPicPr>
        <p:blipFill rotWithShape="1">
          <a:blip r:embed="rId23">
            <a:alphaModFix/>
          </a:blip>
          <a:srcRect b="23320"/>
          <a:stretch/>
        </p:blipFill>
        <p:spPr>
          <a:xfrm>
            <a:off x="8609012" y="6096000"/>
            <a:ext cx="993734" cy="762000"/>
          </a:xfrm>
          <a:prstGeom prst="rect">
            <a:avLst/>
          </a:prstGeom>
          <a:noFill/>
          <a:ln>
            <a:noFill/>
          </a:ln>
        </p:spPr>
      </p:pic>
      <p:sp>
        <p:nvSpPr>
          <p:cNvPr id="11" name="Google Shape;11;p2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5098"/>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 name="Google Shape;12;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2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EE52A4"/>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EE52A4"/>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EE52A4"/>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EE52A4"/>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p:nvPr/>
        </p:nvSpPr>
        <p:spPr>
          <a:xfrm>
            <a:off x="166255" y="1810327"/>
            <a:ext cx="11909631"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WHAT IS GRACE?</a:t>
            </a:r>
            <a:endParaRPr/>
          </a:p>
          <a:p>
            <a:pPr marL="0" marR="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It’s More Than Pardon.</a:t>
            </a:r>
            <a:endParaRPr/>
          </a:p>
          <a:p>
            <a:pPr marL="0" marR="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God's Power for Everyday Living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a:stretch/>
        </p:blipFill>
        <p:spPr>
          <a:xfrm>
            <a:off x="1811278" y="0"/>
            <a:ext cx="8569444"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p:nvPr/>
        </p:nvSpPr>
        <p:spPr>
          <a:xfrm>
            <a:off x="1711034" y="2960960"/>
            <a:ext cx="912322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"But he said to me, 'My grace is sufficient for you, for my power is made perfect in weakness.’”</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2 Corinthians 12:9</a:t>
            </a:r>
            <a:endParaRPr sz="2400">
              <a:solidFill>
                <a:schemeClr val="lt1"/>
              </a:solidFill>
              <a:latin typeface="Century Gothic"/>
              <a:ea typeface="Century Gothic"/>
              <a:cs typeface="Century Gothic"/>
              <a:sym typeface="Century Gothic"/>
            </a:endParaRPr>
          </a:p>
        </p:txBody>
      </p:sp>
      <p:sp>
        <p:nvSpPr>
          <p:cNvPr id="200" name="Google Shape;200;p11"/>
          <p:cNvSpPr txBox="1"/>
          <p:nvPr/>
        </p:nvSpPr>
        <p:spPr>
          <a:xfrm>
            <a:off x="138545" y="1413164"/>
            <a:ext cx="1191490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Century Gothic"/>
                <a:ea typeface="Century Gothic"/>
                <a:cs typeface="Century Gothic"/>
                <a:sym typeface="Century Gothic"/>
              </a:rPr>
              <a:t>Grace Sustains 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p:nvPr/>
        </p:nvSpPr>
        <p:spPr>
          <a:xfrm>
            <a:off x="1127166" y="3150366"/>
            <a:ext cx="993766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"What shall we say then? Are we to continue in sin that grace may abound? By no means! How can we who died to sin still live in it?“</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Romans 6:1-2</a:t>
            </a:r>
            <a:endParaRPr sz="2400">
              <a:solidFill>
                <a:schemeClr val="lt1"/>
              </a:solidFill>
              <a:latin typeface="Century Gothic"/>
              <a:ea typeface="Century Gothic"/>
              <a:cs typeface="Century Gothic"/>
              <a:sym typeface="Century Gothic"/>
            </a:endParaRPr>
          </a:p>
        </p:txBody>
      </p:sp>
      <p:sp>
        <p:nvSpPr>
          <p:cNvPr id="206" name="Google Shape;206;p12"/>
          <p:cNvSpPr txBox="1"/>
          <p:nvPr/>
        </p:nvSpPr>
        <p:spPr>
          <a:xfrm>
            <a:off x="290945" y="1399310"/>
            <a:ext cx="1190105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Grace Empowers 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1390403" y="2770910"/>
            <a:ext cx="963286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But by the grace of God I am what I am, and his grace toward me was not in vain.</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1 Corinthians 15:10</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p:nvPr/>
        </p:nvSpPr>
        <p:spPr>
          <a:xfrm>
            <a:off x="1364343" y="1562925"/>
            <a:ext cx="9085944"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chemeClr val="lt1"/>
                </a:solidFill>
                <a:latin typeface="Century Gothic"/>
                <a:ea typeface="Century Gothic"/>
                <a:cs typeface="Century Gothic"/>
                <a:sym typeface="Century Gothic"/>
              </a:rPr>
              <a:t>"Apart from me you can do nothing.“</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John 15:5</a:t>
            </a:r>
            <a:endParaRPr sz="2400">
              <a:solidFill>
                <a:schemeClr val="lt1"/>
              </a:solidFill>
              <a:latin typeface="Century Gothic"/>
              <a:ea typeface="Century Gothic"/>
              <a:cs typeface="Century Gothic"/>
              <a:sym typeface="Century Gothic"/>
            </a:endParaRPr>
          </a:p>
        </p:txBody>
      </p:sp>
      <p:sp>
        <p:nvSpPr>
          <p:cNvPr id="217" name="Google Shape;217;p14"/>
          <p:cNvSpPr txBox="1"/>
          <p:nvPr/>
        </p:nvSpPr>
        <p:spPr>
          <a:xfrm>
            <a:off x="116114" y="3991429"/>
            <a:ext cx="1195977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chemeClr val="lt1"/>
                </a:solidFill>
                <a:latin typeface="Century Gothic"/>
                <a:ea typeface="Century Gothic"/>
                <a:cs typeface="Century Gothic"/>
                <a:sym typeface="Century Gothic"/>
              </a:rPr>
              <a:t>NOTHING!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p:nvPr/>
        </p:nvSpPr>
        <p:spPr>
          <a:xfrm>
            <a:off x="1011382" y="2782992"/>
            <a:ext cx="9947564"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For the grace of God has appeared, bringing salvation for all people, training us to renounce ungodliness and worldly passions, and to live self-controlled, upright, and godly lives in the present age,...”</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Titus 2:11-12</a:t>
            </a:r>
            <a:endParaRPr sz="2400">
              <a:solidFill>
                <a:schemeClr val="lt1"/>
              </a:solidFill>
              <a:latin typeface="Century Gothic"/>
              <a:ea typeface="Century Gothic"/>
              <a:cs typeface="Century Gothic"/>
              <a:sym typeface="Century Gothic"/>
            </a:endParaRPr>
          </a:p>
        </p:txBody>
      </p:sp>
      <p:sp>
        <p:nvSpPr>
          <p:cNvPr id="223" name="Google Shape;223;p15"/>
          <p:cNvSpPr txBox="1"/>
          <p:nvPr/>
        </p:nvSpPr>
        <p:spPr>
          <a:xfrm>
            <a:off x="110836" y="981900"/>
            <a:ext cx="1197032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Grace Teaches 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6"/>
          <p:cNvPicPr preferRelativeResize="0"/>
          <p:nvPr/>
        </p:nvPicPr>
        <p:blipFill rotWithShape="1">
          <a:blip r:embed="rId3">
            <a:alphaModFix/>
          </a:blip>
          <a:srcRect/>
          <a:stretch/>
        </p:blipFill>
        <p:spPr>
          <a:xfrm>
            <a:off x="952500" y="0"/>
            <a:ext cx="10287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p:nvPr/>
        </p:nvSpPr>
        <p:spPr>
          <a:xfrm>
            <a:off x="692727" y="928255"/>
            <a:ext cx="10806600" cy="424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Century Gothic"/>
                <a:ea typeface="Century Gothic"/>
                <a:cs typeface="Century Gothic"/>
                <a:sym typeface="Century Gothic"/>
              </a:rPr>
              <a:t>Big Idea:</a:t>
            </a:r>
            <a:r>
              <a:rPr lang="en-US" sz="1800" b="1">
                <a:solidFill>
                  <a:schemeClr val="lt1"/>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God’s grace saves us. Without it we have no hope. God’s grace sustains us through the hard times of life. Without God’s grace, we have no spiritual power to do great things in the name of Jesus. God’s grace empowers us. Through each of those things, God teaches us.</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
          <p:cNvSpPr txBox="1"/>
          <p:nvPr/>
        </p:nvSpPr>
        <p:spPr>
          <a:xfrm>
            <a:off x="983672" y="1537854"/>
            <a:ext cx="10224655"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entury Gothic"/>
                <a:ea typeface="Century Gothic"/>
                <a:cs typeface="Century Gothic"/>
                <a:sym typeface="Century Gothic"/>
              </a:rPr>
              <a:t>But by the grace of God I am what I am, and his grace toward me was not in vain. On the contrary, I worked harder than any of them, though it was not I, but the grace of God that is with me.</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1 Corinthians 15:10</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p:nvPr/>
        </p:nvSpPr>
        <p:spPr>
          <a:xfrm>
            <a:off x="1309255" y="1634836"/>
            <a:ext cx="95734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“But he said to me, “My grace is sufficient for you, for my power is made perfect in weakness.” Therefore I will boast all the more gladly of my weaknesses, so that the power of Christ may rest upon me.”</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2 Corinthians 12:9</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p:nvPr/>
        </p:nvSpPr>
        <p:spPr>
          <a:xfrm>
            <a:off x="1066800" y="1995054"/>
            <a:ext cx="1005840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For the grace of God has appeared, bringing salvation for all people, training us to renounce ungodliness and worldly passions, and to live self-controlled, upright, and godly lives in the present age...</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Titus 2:11-12</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p:nvPr/>
        </p:nvSpPr>
        <p:spPr>
          <a:xfrm>
            <a:off x="1080654" y="2064327"/>
            <a:ext cx="1003069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Let us then with confidence draw near to the throne of grace, that we may receive mercy and find grace to help in time of need.</a:t>
            </a:r>
            <a:endParaRPr sz="3600">
              <a:solidFill>
                <a:schemeClr val="lt1"/>
              </a:solidFill>
              <a:latin typeface="Century Gothic"/>
              <a:ea typeface="Century Gothic"/>
              <a:cs typeface="Century Gothic"/>
              <a:sym typeface="Century Gothic"/>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Hebrews 4:16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p:nvPr/>
        </p:nvSpPr>
        <p:spPr>
          <a:xfrm>
            <a:off x="180109" y="1427019"/>
            <a:ext cx="11804073" cy="36666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chemeClr val="lt1"/>
                </a:solidFill>
                <a:latin typeface="Century Gothic"/>
                <a:ea typeface="Century Gothic"/>
                <a:cs typeface="Century Gothic"/>
                <a:sym typeface="Century Gothic"/>
              </a:rPr>
              <a:t>Grace saves us</a:t>
            </a:r>
            <a:endParaRPr/>
          </a:p>
          <a:p>
            <a:pPr marL="0" marR="0" lvl="0" indent="0" algn="ctr" rtl="0">
              <a:lnSpc>
                <a:spcPct val="150000"/>
              </a:lnSpc>
              <a:spcBef>
                <a:spcPts val="0"/>
              </a:spcBef>
              <a:spcAft>
                <a:spcPts val="0"/>
              </a:spcAft>
              <a:buNone/>
            </a:pPr>
            <a:r>
              <a:rPr lang="en-US" sz="4000" b="1">
                <a:solidFill>
                  <a:schemeClr val="lt1"/>
                </a:solidFill>
                <a:latin typeface="Century Gothic"/>
                <a:ea typeface="Century Gothic"/>
                <a:cs typeface="Century Gothic"/>
                <a:sym typeface="Century Gothic"/>
              </a:rPr>
              <a:t>Grace sustains us</a:t>
            </a:r>
            <a:endParaRPr/>
          </a:p>
          <a:p>
            <a:pPr marL="0" marR="0" lvl="0" indent="0" algn="ctr" rtl="0">
              <a:lnSpc>
                <a:spcPct val="150000"/>
              </a:lnSpc>
              <a:spcBef>
                <a:spcPts val="0"/>
              </a:spcBef>
              <a:spcAft>
                <a:spcPts val="0"/>
              </a:spcAft>
              <a:buNone/>
            </a:pPr>
            <a:r>
              <a:rPr lang="en-US" sz="4000" b="1">
                <a:solidFill>
                  <a:schemeClr val="lt1"/>
                </a:solidFill>
                <a:latin typeface="Century Gothic"/>
                <a:ea typeface="Century Gothic"/>
                <a:cs typeface="Century Gothic"/>
                <a:sym typeface="Century Gothic"/>
              </a:rPr>
              <a:t>Grace empowers us, and </a:t>
            </a:r>
            <a:endParaRPr/>
          </a:p>
          <a:p>
            <a:pPr marL="0" marR="0" lvl="0" indent="0" algn="ctr" rtl="0">
              <a:lnSpc>
                <a:spcPct val="150000"/>
              </a:lnSpc>
              <a:spcBef>
                <a:spcPts val="0"/>
              </a:spcBef>
              <a:spcAft>
                <a:spcPts val="0"/>
              </a:spcAft>
              <a:buNone/>
            </a:pPr>
            <a:r>
              <a:rPr lang="en-US" sz="4000" b="1">
                <a:solidFill>
                  <a:schemeClr val="lt1"/>
                </a:solidFill>
                <a:latin typeface="Century Gothic"/>
                <a:ea typeface="Century Gothic"/>
                <a:cs typeface="Century Gothic"/>
                <a:sym typeface="Century Gothic"/>
              </a:rPr>
              <a:t>Grace teaches 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p:nvPr/>
        </p:nvSpPr>
        <p:spPr>
          <a:xfrm>
            <a:off x="1939637" y="2382983"/>
            <a:ext cx="854825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entury Gothic"/>
                <a:ea typeface="Century Gothic"/>
                <a:cs typeface="Century Gothic"/>
                <a:sym typeface="Century Gothic"/>
              </a:rPr>
              <a:t>But God shows his love for us in that while we were still sinners, Christ died for us.</a:t>
            </a:r>
            <a:endParaRPr/>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Romans 5:8</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p:nvPr/>
        </p:nvSpPr>
        <p:spPr>
          <a:xfrm>
            <a:off x="72571" y="1304966"/>
            <a:ext cx="1204685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Century Gothic"/>
                <a:ea typeface="Century Gothic"/>
                <a:cs typeface="Century Gothic"/>
                <a:sym typeface="Century Gothic"/>
              </a:rPr>
              <a:t>What does grace look like practically </a:t>
            </a:r>
            <a:endParaRPr/>
          </a:p>
          <a:p>
            <a:pPr marL="0" marR="0" lvl="0" indent="0" algn="ctr" rtl="0">
              <a:spcBef>
                <a:spcPts val="0"/>
              </a:spcBef>
              <a:spcAft>
                <a:spcPts val="0"/>
              </a:spcAft>
              <a:buNone/>
            </a:pPr>
            <a:r>
              <a:rPr lang="en-US" sz="4000" b="1">
                <a:solidFill>
                  <a:schemeClr val="lt1"/>
                </a:solidFill>
                <a:latin typeface="Century Gothic"/>
                <a:ea typeface="Century Gothic"/>
                <a:cs typeface="Century Gothic"/>
                <a:sym typeface="Century Gothic"/>
              </a:rPr>
              <a:t>in our daily lives?</a:t>
            </a:r>
            <a:endParaRPr/>
          </a:p>
        </p:txBody>
      </p:sp>
      <p:sp>
        <p:nvSpPr>
          <p:cNvPr id="183" name="Google Shape;183;p8"/>
          <p:cNvSpPr txBox="1"/>
          <p:nvPr/>
        </p:nvSpPr>
        <p:spPr>
          <a:xfrm>
            <a:off x="72571" y="3567876"/>
            <a:ext cx="1194525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Century Gothic"/>
                <a:ea typeface="Century Gothic"/>
                <a:cs typeface="Century Gothic"/>
                <a:sym typeface="Century Gothic"/>
              </a:rPr>
              <a:t>Grace is not just something God gives. </a:t>
            </a:r>
            <a:endParaRPr/>
          </a:p>
          <a:p>
            <a:pPr marL="0" marR="0" lvl="0" indent="0" algn="ctr" rtl="0">
              <a:spcBef>
                <a:spcPts val="0"/>
              </a:spcBef>
              <a:spcAft>
                <a:spcPts val="0"/>
              </a:spcAft>
              <a:buNone/>
            </a:pPr>
            <a:r>
              <a:rPr lang="en-US" sz="4000" b="1">
                <a:solidFill>
                  <a:schemeClr val="lt1"/>
                </a:solidFill>
                <a:latin typeface="Century Gothic"/>
                <a:ea typeface="Century Gothic"/>
                <a:cs typeface="Century Gothic"/>
                <a:sym typeface="Century Gothic"/>
              </a:rPr>
              <a:t>Grace is something God does.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p:nvPr/>
        </p:nvSpPr>
        <p:spPr>
          <a:xfrm>
            <a:off x="1565563" y="2563091"/>
            <a:ext cx="941647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entury Gothic"/>
                <a:ea typeface="Century Gothic"/>
                <a:cs typeface="Century Gothic"/>
                <a:sym typeface="Century Gothic"/>
              </a:rPr>
              <a:t>For by grace you have been saved through faith. And this is not your own doing; it is the gift of God, not a result of works, so that no one may boast.</a:t>
            </a:r>
            <a:endParaRPr dirty="0"/>
          </a:p>
          <a:p>
            <a:pPr marL="0" marR="0" lvl="0" indent="0" algn="r" rtl="0">
              <a:spcBef>
                <a:spcPts val="0"/>
              </a:spcBef>
              <a:spcAft>
                <a:spcPts val="0"/>
              </a:spcAft>
              <a:buNone/>
            </a:pPr>
            <a:r>
              <a:rPr lang="en-US" sz="2400" b="1">
                <a:solidFill>
                  <a:schemeClr val="lt1"/>
                </a:solidFill>
                <a:latin typeface="Century Gothic"/>
                <a:ea typeface="Century Gothic"/>
                <a:cs typeface="Century Gothic"/>
                <a:sym typeface="Century Gothic"/>
              </a:rPr>
              <a:t>Ephesians 2:8-9</a:t>
            </a:r>
            <a:endParaRPr sz="2400">
              <a:solidFill>
                <a:schemeClr val="lt1"/>
              </a:solidFill>
              <a:latin typeface="Century Gothic"/>
              <a:ea typeface="Century Gothic"/>
              <a:cs typeface="Century Gothic"/>
              <a:sym typeface="Century Gothic"/>
            </a:endParaRPr>
          </a:p>
        </p:txBody>
      </p:sp>
      <p:sp>
        <p:nvSpPr>
          <p:cNvPr id="189" name="Google Shape;189;p9"/>
          <p:cNvSpPr txBox="1"/>
          <p:nvPr/>
        </p:nvSpPr>
        <p:spPr>
          <a:xfrm>
            <a:off x="0" y="1122219"/>
            <a:ext cx="1209501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Century Gothic"/>
                <a:ea typeface="Century Gothic"/>
                <a:cs typeface="Century Gothic"/>
                <a:sym typeface="Century Gothic"/>
              </a:rPr>
              <a:t>God’s Grace Saves Us.</a:t>
            </a:r>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40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Noto Sans Symbols</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Buddy McCaig</dc:creator>
  <cp:lastModifiedBy>R Brogdon</cp:lastModifiedBy>
  <cp:revision>1</cp:revision>
  <dcterms:created xsi:type="dcterms:W3CDTF">2022-05-18T14:19:14Z</dcterms:created>
  <dcterms:modified xsi:type="dcterms:W3CDTF">2026-06-29T15:39:01Z</dcterms:modified>
</cp:coreProperties>
</file>